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7" r:id="rId9"/>
    <p:sldId id="266" r:id="rId10"/>
    <p:sldId id="261" r:id="rId11"/>
    <p:sldId id="274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7" r:id="rId20"/>
    <p:sldId id="279" r:id="rId21"/>
    <p:sldId id="278" r:id="rId22"/>
    <p:sldId id="262" r:id="rId23"/>
    <p:sldId id="275" r:id="rId24"/>
    <p:sldId id="263" r:id="rId25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6B15"/>
    <a:srgbClr val="257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737"/>
  </p:normalViewPr>
  <p:slideViewPr>
    <p:cSldViewPr snapToGrid="0">
      <p:cViewPr>
        <p:scale>
          <a:sx n="204" d="100"/>
          <a:sy n="204" d="100"/>
        </p:scale>
        <p:origin x="-6120" y="-2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0467a1f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0467a1f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10467a1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10467a1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 scripts (Possibly cleaner). On the slide have the first author the </a:t>
            </a:r>
            <a:r>
              <a:rPr lang="en-US" dirty="0" err="1"/>
              <a:t>abbr</a:t>
            </a:r>
            <a:r>
              <a:rPr lang="en-US" dirty="0"/>
              <a:t> journal, the volume, year, and page number. [no title, just the date]/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Cite the images.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0467a1f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0467a1f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10467a1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10467a1f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0467a1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10467a1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the model picture bigger. Look into changing the legend into a larger legend. Make the spike a separate slide (where it fills it).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04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0467a1f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0467a1f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details in this aren’t important but the big things.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10467a1f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10467a1f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486701" y="119690"/>
            <a:ext cx="5623800" cy="20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Air Quality and U: </a:t>
            </a:r>
            <a:r>
              <a:rPr lang="en" sz="3000" dirty="0">
                <a:latin typeface="Tahoma"/>
                <a:ea typeface="Tahoma"/>
                <a:cs typeface="Tahoma"/>
                <a:sym typeface="Tahoma"/>
              </a:rPr>
              <a:t>Improving Air Quality Monitoring in SLC</a:t>
            </a:r>
            <a:endParaRPr sz="30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4858"/>
          <a:stretch/>
        </p:blipFill>
        <p:spPr>
          <a:xfrm>
            <a:off x="4619298" y="0"/>
            <a:ext cx="4524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554688" y="2474985"/>
            <a:ext cx="1469361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Dylan Wootton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65D6D-1CB8-B746-A91A-B8C84BBD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64" y="3602680"/>
            <a:ext cx="1414396" cy="1086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012D9-73DC-A448-9A14-4B44F70F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5" y="1678391"/>
            <a:ext cx="4517937" cy="3173369"/>
          </a:xfrm>
          <a:prstGeom prst="rect">
            <a:avLst/>
          </a:prstGeom>
        </p:spPr>
      </p:pic>
      <p:sp>
        <p:nvSpPr>
          <p:cNvPr id="15" name="Google Shape;123;p18">
            <a:extLst>
              <a:ext uri="{FF2B5EF4-FFF2-40B4-BE49-F238E27FC236}">
                <a16:creationId xmlns:a16="http://schemas.microsoft.com/office/drawing/2014/main" id="{418FC2FF-043F-1547-B9DB-08E9FD610A6B}"/>
              </a:ext>
            </a:extLst>
          </p:cNvPr>
          <p:cNvSpPr txBox="1"/>
          <p:nvPr/>
        </p:nvSpPr>
        <p:spPr>
          <a:xfrm>
            <a:off x="3466979" y="1841596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C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AQ Explorer is a tool created to find these air quality events and display model data.</a:t>
            </a:r>
            <a:endParaRPr b="1" dirty="0"/>
          </a:p>
        </p:txBody>
      </p:sp>
      <p:sp>
        <p:nvSpPr>
          <p:cNvPr id="122" name="Google Shape;122;p18"/>
          <p:cNvSpPr txBox="1"/>
          <p:nvPr/>
        </p:nvSpPr>
        <p:spPr>
          <a:xfrm>
            <a:off x="544875" y="1859625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A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544875" y="3763008"/>
            <a:ext cx="477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0000"/>
                </a:solidFill>
              </a:rPr>
              <a:t>B</a:t>
            </a:r>
            <a:endParaRPr sz="3000" b="1" dirty="0">
              <a:solidFill>
                <a:srgbClr val="FF0000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423943" y="1878875"/>
            <a:ext cx="3533874" cy="26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A - </a:t>
            </a:r>
            <a:r>
              <a:rPr lang="en-US" sz="2400" dirty="0"/>
              <a:t>A geographic map of where the sensor is. </a:t>
            </a:r>
          </a:p>
          <a:p>
            <a:pPr lvl="0"/>
            <a:r>
              <a:rPr lang="en" sz="2400" b="1" dirty="0">
                <a:solidFill>
                  <a:srgbClr val="FF0000"/>
                </a:solidFill>
              </a:rPr>
              <a:t>B - </a:t>
            </a:r>
            <a:r>
              <a:rPr lang="en" sz="2400" dirty="0"/>
              <a:t>A list of detected air quality events.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C - </a:t>
            </a:r>
            <a:r>
              <a:rPr lang="en" sz="2400" dirty="0"/>
              <a:t>A time series plot of the sensor and model data.</a:t>
            </a: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783E61-08CA-3546-B1F0-0ED30C10347D}"/>
              </a:ext>
            </a:extLst>
          </p:cNvPr>
          <p:cNvGrpSpPr/>
          <p:nvPr/>
        </p:nvGrpSpPr>
        <p:grpSpPr>
          <a:xfrm>
            <a:off x="252374" y="349641"/>
            <a:ext cx="8680168" cy="4749803"/>
            <a:chOff x="220481" y="393014"/>
            <a:chExt cx="8680168" cy="4749803"/>
          </a:xfrm>
        </p:grpSpPr>
        <p:sp>
          <p:nvSpPr>
            <p:cNvPr id="126" name="Google Shape;126;p18"/>
            <p:cNvSpPr/>
            <p:nvPr/>
          </p:nvSpPr>
          <p:spPr>
            <a:xfrm rot="20700047">
              <a:off x="332786" y="393014"/>
              <a:ext cx="8567863" cy="4749803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 txBox="1"/>
            <p:nvPr/>
          </p:nvSpPr>
          <p:spPr>
            <a:xfrm rot="20700020">
              <a:off x="220481" y="657557"/>
              <a:ext cx="8639252" cy="3891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 dirty="0">
                  <a:solidFill>
                    <a:srgbClr val="FFFFFF"/>
                  </a:solidFill>
                </a:rPr>
                <a:t>This tool lets engineers understand what data the model is exposed to.</a:t>
              </a:r>
              <a:endParaRPr sz="6000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E90E-7BF9-F544-859B-8F59EDBA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Verification testing was completed to ensure proper functionality.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0DB0C-6CF0-5241-BE31-6977E668E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43965"/>
            <a:ext cx="8520600" cy="341640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Unit Testing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Integration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48D77-C27A-D946-B3B4-E99E4C35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0" y="3352165"/>
            <a:ext cx="14478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1A9CB-21AD-2D42-994C-4527CBAC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90" y="1257744"/>
            <a:ext cx="1689100" cy="16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4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9669-0F30-B144-B281-2DA5990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indicated failed server.</a:t>
            </a:r>
          </a:p>
        </p:txBody>
      </p:sp>
      <p:pic>
        <p:nvPicPr>
          <p:cNvPr id="1026" name="Picture 2" descr="https://lh3.googleusercontent.com/qolTYud9AKAbALyVwym8EQpO1KTaZMxRteAv_xZMy0kSA1RJjbuTZ6xKqYaIo0wk0NNGhigd8PyQs8ETudQ6zP_DRnrhCxyFsMtE0gZWC3wShdHLHSYjzbabglFcK0G4AfLtcRjC">
            <a:extLst>
              <a:ext uri="{FF2B5EF4-FFF2-40B4-BE49-F238E27FC236}">
                <a16:creationId xmlns:a16="http://schemas.microsoft.com/office/drawing/2014/main" id="{97DC15D3-ACA3-5F46-BCBD-4F0720FEF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017725"/>
            <a:ext cx="4111901" cy="386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20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58E6-3A7D-3140-8D50-BD8ADBC0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revealed that the model ‘pre-predicts’ large events.</a:t>
            </a:r>
          </a:p>
        </p:txBody>
      </p:sp>
      <p:pic>
        <p:nvPicPr>
          <p:cNvPr id="2050" name="Picture 2" descr="https://lh6.googleusercontent.com/m2Qu9k5TcociLSi3Mgsw2tMCCMmVmX0JKeY5ZJ9qM4GArhclfdLpGucDzhZDk0g3hvQhugYJS-l6y-ZnlhQmaXqQycIUzohfz9dUkKaiXUwsLXcxyBm8q-OyrLkmdPhYetCLTHKg">
            <a:extLst>
              <a:ext uri="{FF2B5EF4-FFF2-40B4-BE49-F238E27FC236}">
                <a16:creationId xmlns:a16="http://schemas.microsoft.com/office/drawing/2014/main" id="{17407955-86B1-7943-BC43-61B1A243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4" y="1596336"/>
            <a:ext cx="7924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783D-9E02-D842-8150-E5A206FB6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indicated faulty sensors.</a:t>
            </a:r>
          </a:p>
        </p:txBody>
      </p:sp>
      <p:pic>
        <p:nvPicPr>
          <p:cNvPr id="3074" name="Picture 2" descr="https://lh5.googleusercontent.com/WqZF_uEGe7h8FfC-wi5hxllyf3CalSRHGX8UHnZ6XzZ3HDWqaqq06j1xJb_GJvSuGVcwPmRioyAPYNxxlLppDLwcKX5b8QHi9ePWWGf1vJruVUzRP9IxU7OZaNZHO6DwsQ29bBLY">
            <a:extLst>
              <a:ext uri="{FF2B5EF4-FFF2-40B4-BE49-F238E27FC236}">
                <a16:creationId xmlns:a16="http://schemas.microsoft.com/office/drawing/2014/main" id="{593A04E7-6402-E543-970D-EEAB8DA28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68" y="1017725"/>
            <a:ext cx="4369352" cy="39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0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C0E0-74F4-A24A-B954-59431EFAA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lot of faulty sensors. </a:t>
            </a:r>
          </a:p>
        </p:txBody>
      </p:sp>
      <p:pic>
        <p:nvPicPr>
          <p:cNvPr id="4098" name="Picture 2" descr="https://lh3.googleusercontent.com/P30KXFNfuIerqy179B3zRNEFh-fj5nEEbGDj07fpQAV3yQmR7Y6Qspc5S8jahHTPOBDX2mv0uf4MuAkVeBeZTwJwi-ZNC-fvtJXDGsH5OKDnVvwLNEgOgnuIoULQe-tqu3uK5Q7I">
            <a:extLst>
              <a:ext uri="{FF2B5EF4-FFF2-40B4-BE49-F238E27FC236}">
                <a16:creationId xmlns:a16="http://schemas.microsoft.com/office/drawing/2014/main" id="{AC76F7F7-6C6C-B244-9D1F-CA157E32C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5441"/>
          <a:stretch/>
        </p:blipFill>
        <p:spPr bwMode="auto">
          <a:xfrm>
            <a:off x="446709" y="1017724"/>
            <a:ext cx="4019273" cy="40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2uraC5_JDrg9asEF5j1zuNv4nF35Pkb0RNFlp3xYLJmgUXML_kcIHHgLhuH_0m2BnsdsRfYDoP0ufHuMXJ9O9q8kxu1ApI8jTX0H2L2mXNjkhnviGWzuvkbPGbdqTknYNh_BZUiy">
            <a:extLst>
              <a:ext uri="{FF2B5EF4-FFF2-40B4-BE49-F238E27FC236}">
                <a16:creationId xmlns:a16="http://schemas.microsoft.com/office/drawing/2014/main" id="{710F166D-B733-964E-AA25-2BD03E22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00" y="1092962"/>
            <a:ext cx="41529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97ABD-5758-8643-8D05-7EB517D7C532}"/>
              </a:ext>
            </a:extLst>
          </p:cNvPr>
          <p:cNvSpPr/>
          <p:nvPr/>
        </p:nvSpPr>
        <p:spPr>
          <a:xfrm>
            <a:off x="4679400" y="3055112"/>
            <a:ext cx="382930" cy="16096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8913-C219-2145-BD56-B5295A57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99305"/>
            <a:ext cx="8520600" cy="572700"/>
          </a:xfrm>
        </p:spPr>
        <p:txBody>
          <a:bodyPr/>
          <a:lstStyle/>
          <a:p>
            <a:r>
              <a:rPr lang="en-US" b="1" dirty="0"/>
              <a:t>AQ Explorer can demonstrate inversions.</a:t>
            </a:r>
          </a:p>
        </p:txBody>
      </p:sp>
      <p:pic>
        <p:nvPicPr>
          <p:cNvPr id="5122" name="Picture 2" descr="https://lh3.googleusercontent.com/am2Bk8EXqWKFGLMUAXjBRxJUeZNqbsDGko9Z6DcZEb_9uaq-kkwvgj24QZsOVZrBY3ffF-kPpEU84ty13QaFhylMwlPlT37h4gA3zIZ77_wZ1ZRatRi2sTck6uudHFtQhYqoWq1Z">
            <a:extLst>
              <a:ext uri="{FF2B5EF4-FFF2-40B4-BE49-F238E27FC236}">
                <a16:creationId xmlns:a16="http://schemas.microsoft.com/office/drawing/2014/main" id="{06ECF56B-B32E-1B4F-B298-3B717697B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8652" r="23843" b="5280"/>
          <a:stretch/>
        </p:blipFill>
        <p:spPr bwMode="auto">
          <a:xfrm>
            <a:off x="2183130" y="970989"/>
            <a:ext cx="4057650" cy="41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6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8228-9C58-B743-8116-3C25E39A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Explorer can also demonstrate forest fires.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CC37-D1F5-584A-B86E-889DA618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301" y="1054452"/>
            <a:ext cx="4990140" cy="40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2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DCCF-D91C-1947-8836-C418B3C4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1068465"/>
          </a:xfrm>
        </p:spPr>
        <p:txBody>
          <a:bodyPr/>
          <a:lstStyle/>
          <a:p>
            <a:r>
              <a:rPr lang="en-US" b="1" dirty="0"/>
              <a:t>Future work involves the development of a suite of tools.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49B90-8007-E442-ABE7-C363D59A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24" y="1806437"/>
            <a:ext cx="3077779" cy="1672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932A2-BAA2-484E-9CFD-40A255EF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195" y="1550554"/>
            <a:ext cx="3600888" cy="21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FD42-21BE-674F-A6D0-15338A43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Path Explorer is a public facing tool allowing you to analyze data along routes or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089B2-1D80-E043-84B4-E5A8B2D3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843033"/>
            <a:ext cx="8547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3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3500" y="253600"/>
            <a:ext cx="85170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Poor Air Quality Causes Irreversible Damage to Cardiac and Respiratory Health.</a:t>
            </a:r>
            <a:r>
              <a:rPr lang="en" b="1" baseline="30000" dirty="0"/>
              <a:t>1</a:t>
            </a:r>
            <a:endParaRPr b="1" baseline="30000" dirty="0"/>
          </a:p>
        </p:txBody>
      </p:sp>
      <p:sp>
        <p:nvSpPr>
          <p:cNvPr id="66" name="Google Shape;66;p14"/>
          <p:cNvSpPr txBox="1"/>
          <p:nvPr/>
        </p:nvSpPr>
        <p:spPr>
          <a:xfrm>
            <a:off x="3204500" y="1237925"/>
            <a:ext cx="17931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50 years of </a:t>
            </a:r>
            <a:r>
              <a:rPr lang="en" sz="2400" b="1" dirty="0"/>
              <a:t>clean air </a:t>
            </a:r>
            <a:r>
              <a:rPr lang="en" sz="2400" dirty="0"/>
              <a:t>(rural)</a:t>
            </a:r>
            <a:endParaRPr sz="2400"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179273" y="2477157"/>
            <a:ext cx="20271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50 years of </a:t>
            </a:r>
            <a:r>
              <a:rPr lang="en" sz="2400" b="1" dirty="0"/>
              <a:t>air pollution</a:t>
            </a:r>
            <a:r>
              <a:rPr lang="en" sz="2400" dirty="0"/>
              <a:t> (city)</a:t>
            </a:r>
            <a:endParaRPr sz="2400" dirty="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43810"/>
          <a:stretch/>
        </p:blipFill>
        <p:spPr>
          <a:xfrm>
            <a:off x="6393096" y="1364189"/>
            <a:ext cx="1838787" cy="23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r="56788"/>
          <a:stretch/>
        </p:blipFill>
        <p:spPr>
          <a:xfrm>
            <a:off x="769491" y="1322800"/>
            <a:ext cx="1414133" cy="23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10800000" flipH="1">
            <a:off x="5246848" y="2892507"/>
            <a:ext cx="986400" cy="50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flipH="1">
            <a:off x="2292275" y="1679499"/>
            <a:ext cx="1027122" cy="4620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437295-230B-C14A-89AF-0B9FE12B877D}"/>
              </a:ext>
            </a:extLst>
          </p:cNvPr>
          <p:cNvGrpSpPr/>
          <p:nvPr/>
        </p:nvGrpSpPr>
        <p:grpSpPr>
          <a:xfrm>
            <a:off x="313500" y="3641292"/>
            <a:ext cx="8517000" cy="1732181"/>
            <a:chOff x="313500" y="3641292"/>
            <a:chExt cx="8517000" cy="1732181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313500" y="3641292"/>
              <a:ext cx="85170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/>
                <a:t>P</a:t>
              </a:r>
              <a:r>
                <a:rPr lang="en" sz="2600" b="1" dirty="0" err="1"/>
                <a:t>oor</a:t>
              </a:r>
              <a:r>
                <a:rPr lang="en" sz="2600" b="1" dirty="0"/>
                <a:t> air quality leads to </a:t>
              </a:r>
              <a:r>
                <a:rPr lang="en" sz="2600" b="1" dirty="0">
                  <a:solidFill>
                    <a:srgbClr val="FF0000"/>
                  </a:solidFill>
                </a:rPr>
                <a:t>2,000 premature deaths </a:t>
              </a:r>
              <a:r>
                <a:rPr lang="en" sz="2600" b="1" dirty="0"/>
                <a:t>of Utah residents each year.</a:t>
              </a:r>
              <a:r>
                <a:rPr lang="en" sz="2600" b="1" baseline="30000" dirty="0"/>
                <a:t>2</a:t>
              </a:r>
              <a:endParaRPr sz="2600" b="1" baseline="30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F13823-93A2-F449-B50D-ABC1839FF9EB}"/>
                </a:ext>
              </a:extLst>
            </p:cNvPr>
            <p:cNvSpPr txBox="1"/>
            <p:nvPr/>
          </p:nvSpPr>
          <p:spPr>
            <a:xfrm>
              <a:off x="723325" y="4542476"/>
              <a:ext cx="80212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[1] - Yu-Fei Xing. Thoracic Disease. January 2016.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</a:rPr>
                <a:t>Pg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 69 – 74.</a:t>
              </a:r>
              <a:r>
                <a:rPr lang="en-US" sz="1600" dirty="0"/>
                <a:t> 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[2] - Brian 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</a:rPr>
                <a:t>Moench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. Salt Lake Tribute. Jan 24</a:t>
              </a:r>
              <a:r>
                <a:rPr lang="en-US" sz="1600" baseline="30000" dirty="0">
                  <a:solidFill>
                    <a:schemeClr val="bg1">
                      <a:lumMod val="50000"/>
                    </a:schemeClr>
                  </a:solidFill>
                </a:rPr>
                <a:t>th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 2013. Full Article. </a:t>
              </a:r>
            </a:p>
            <a:p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6768-410B-E44F-B02B-FA5391B4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AQ Path Explorer will also be used for color scale comparisons.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302A3-3FC1-484A-86B1-733AD0FF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42392"/>
            <a:ext cx="8233322" cy="32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1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E5D2-3424-DD4D-AE88-95A34D8A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Pollution Explorer focuses on correlations between pollution an other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8BEA0-FB62-6546-BD91-5656F310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67" y="1682362"/>
            <a:ext cx="3124267" cy="3067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C1CFEF-6694-7843-AD50-DBCE89006ED2}"/>
              </a:ext>
            </a:extLst>
          </p:cNvPr>
          <p:cNvGrpSpPr/>
          <p:nvPr/>
        </p:nvGrpSpPr>
        <p:grpSpPr>
          <a:xfrm>
            <a:off x="292327" y="559399"/>
            <a:ext cx="8396046" cy="4238290"/>
            <a:chOff x="260434" y="602772"/>
            <a:chExt cx="8396046" cy="4238290"/>
          </a:xfrm>
        </p:grpSpPr>
        <p:sp>
          <p:nvSpPr>
            <p:cNvPr id="7" name="Google Shape;126;p18">
              <a:extLst>
                <a:ext uri="{FF2B5EF4-FFF2-40B4-BE49-F238E27FC236}">
                  <a16:creationId xmlns:a16="http://schemas.microsoft.com/office/drawing/2014/main" id="{CEEEC367-8FCA-0C4F-B25C-7BA9F31949D9}"/>
                </a:ext>
              </a:extLst>
            </p:cNvPr>
            <p:cNvSpPr/>
            <p:nvPr/>
          </p:nvSpPr>
          <p:spPr>
            <a:xfrm rot="20700047">
              <a:off x="260434" y="602772"/>
              <a:ext cx="8396046" cy="4067473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7;p18">
              <a:extLst>
                <a:ext uri="{FF2B5EF4-FFF2-40B4-BE49-F238E27FC236}">
                  <a16:creationId xmlns:a16="http://schemas.microsoft.com/office/drawing/2014/main" id="{869409A7-601D-9E4C-9FCB-BE7369B32E89}"/>
                </a:ext>
              </a:extLst>
            </p:cNvPr>
            <p:cNvSpPr txBox="1"/>
            <p:nvPr/>
          </p:nvSpPr>
          <p:spPr>
            <a:xfrm rot="20700020">
              <a:off x="705265" y="1032948"/>
              <a:ext cx="7654333" cy="380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 dirty="0">
                  <a:solidFill>
                    <a:srgbClr val="FFFFFF"/>
                  </a:solidFill>
                </a:rPr>
                <a:t>Our tools enable the next generation of pollution research.</a:t>
              </a:r>
              <a:endParaRPr sz="60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9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08769" y="21884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Better data means </a:t>
            </a:r>
            <a:r>
              <a:rPr lang="en" sz="3600" b="1" dirty="0">
                <a:solidFill>
                  <a:srgbClr val="166B15"/>
                </a:solidFill>
              </a:rPr>
              <a:t>better outcomes.</a:t>
            </a:r>
            <a:endParaRPr sz="3600" b="1" dirty="0">
              <a:solidFill>
                <a:srgbClr val="166B1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F0FD6-525A-8840-AB92-E66A1E8E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1289050"/>
            <a:ext cx="3340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[1] Yu-Fei Xing, Yue-Hua Xu, Min-Hua Shi, and Yi-Xin </a:t>
            </a:r>
            <a:r>
              <a:rPr lang="en" dirty="0" err="1"/>
              <a:t>Lian</a:t>
            </a:r>
            <a:r>
              <a:rPr lang="en" dirty="0"/>
              <a:t>. The impact of PM2.5 on the human respiratory system. Journal of Thoracic Disease. January 2016. 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/articles/PMC4740125/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[2] </a:t>
            </a:r>
            <a:r>
              <a:rPr lang="en-US" dirty="0"/>
              <a:t>Brian </a:t>
            </a:r>
            <a:r>
              <a:rPr lang="en-US" dirty="0" err="1"/>
              <a:t>Moench</a:t>
            </a:r>
            <a:r>
              <a:rPr lang="en-US" dirty="0"/>
              <a:t>. Utah docs say inversion contributes to premature deaths. Jan 2013. http://</a:t>
            </a:r>
            <a:r>
              <a:rPr lang="en-US" dirty="0" err="1"/>
              <a:t>archive.sltrib.com</a:t>
            </a:r>
            <a:r>
              <a:rPr lang="en-US" dirty="0"/>
              <a:t>/</a:t>
            </a:r>
            <a:r>
              <a:rPr lang="en-US" dirty="0" err="1"/>
              <a:t>article.php?id</a:t>
            </a:r>
            <a:r>
              <a:rPr lang="en-US" dirty="0"/>
              <a:t>=55686497&amp;itype=</a:t>
            </a:r>
            <a:r>
              <a:rPr lang="en-US" dirty="0" err="1"/>
              <a:t>cmsid</a:t>
            </a:r>
            <a:r>
              <a:rPr lang="en-US" dirty="0"/>
              <a:t> 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" dirty="0"/>
              <a:t>[3] S. </a:t>
            </a:r>
            <a:r>
              <a:rPr lang="en" dirty="0" err="1"/>
              <a:t>Steinle</a:t>
            </a:r>
            <a:r>
              <a:rPr lang="en" dirty="0"/>
              <a:t>, S. Reis, and C. E. </a:t>
            </a:r>
            <a:r>
              <a:rPr lang="en" dirty="0" err="1"/>
              <a:t>Sabel</a:t>
            </a:r>
            <a:r>
              <a:rPr lang="en" dirty="0"/>
              <a:t>. Quantifying human exposure to air pollution– moving from static monitoring to </a:t>
            </a:r>
            <a:r>
              <a:rPr lang="en" dirty="0" err="1"/>
              <a:t>spatio</a:t>
            </a:r>
            <a:r>
              <a:rPr lang="en" dirty="0"/>
              <a:t>-temporally resolved personal exposure assessment. The Science of the total environment, 443:184–93, </a:t>
            </a:r>
            <a:r>
              <a:rPr lang="en" dirty="0" err="1"/>
              <a:t>jan</a:t>
            </a:r>
            <a:r>
              <a:rPr lang="en" dirty="0"/>
              <a:t> 2013.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5;p16">
            <a:extLst>
              <a:ext uri="{FF2B5EF4-FFF2-40B4-BE49-F238E27FC236}">
                <a16:creationId xmlns:a16="http://schemas.microsoft.com/office/drawing/2014/main" id="{A64868FF-BE2F-A948-BBDC-25F8B49960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40" y="104419"/>
            <a:ext cx="4773770" cy="392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36041" y="107623"/>
            <a:ext cx="4773770" cy="39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011851" y="1112872"/>
            <a:ext cx="28734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BAD</a:t>
            </a:r>
            <a:endParaRPr sz="9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40" y="104419"/>
            <a:ext cx="4773770" cy="392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92878" y="3307162"/>
            <a:ext cx="3095234" cy="72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992878" y="179579"/>
            <a:ext cx="3095234" cy="313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187424" y="2784889"/>
            <a:ext cx="1315311" cy="74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465776" y="2131949"/>
            <a:ext cx="551859" cy="186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 rot="-879783">
            <a:off x="2267577" y="338970"/>
            <a:ext cx="481359" cy="183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592160" y="775147"/>
            <a:ext cx="210475" cy="203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5081055" y="1641892"/>
            <a:ext cx="1628754" cy="239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5085035" y="179579"/>
            <a:ext cx="1637300" cy="1459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984064" y="866556"/>
            <a:ext cx="3174047" cy="32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9" y="422821"/>
            <a:ext cx="1575078" cy="125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9" y="422821"/>
            <a:ext cx="1575078" cy="125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27551" y="429847"/>
            <a:ext cx="1575084" cy="163173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315699" y="2247216"/>
            <a:ext cx="1419312" cy="10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LESS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99" name="Google Shape;99;p16"/>
          <p:cNvSpPr txBox="1"/>
          <p:nvPr/>
        </p:nvSpPr>
        <p:spPr>
          <a:xfrm>
            <a:off x="3806211" y="2029680"/>
            <a:ext cx="1252549" cy="62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0" name="Google Shape;100;p16"/>
          <p:cNvSpPr txBox="1"/>
          <p:nvPr/>
        </p:nvSpPr>
        <p:spPr>
          <a:xfrm>
            <a:off x="5272324" y="301480"/>
            <a:ext cx="1252549" cy="62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1" name="Google Shape;101;p16"/>
          <p:cNvSpPr txBox="1"/>
          <p:nvPr/>
        </p:nvSpPr>
        <p:spPr>
          <a:xfrm>
            <a:off x="2312574" y="420058"/>
            <a:ext cx="1419312" cy="110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REAL</a:t>
            </a: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2" name="Google Shape;102;p16"/>
          <p:cNvSpPr txBox="1"/>
          <p:nvPr/>
        </p:nvSpPr>
        <p:spPr>
          <a:xfrm>
            <a:off x="137973" y="3910157"/>
            <a:ext cx="8899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The severity of air pollution can vary significantly, even between distances of 50 meters.</a:t>
            </a:r>
            <a:r>
              <a:rPr lang="en" sz="2800" b="1" baseline="30000" dirty="0"/>
              <a:t>3</a:t>
            </a:r>
            <a:endParaRPr sz="2800" b="1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3134874" y="2582008"/>
            <a:ext cx="1419312" cy="110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MORE</a:t>
            </a:r>
            <a:endParaRPr sz="3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BAD</a:t>
            </a:r>
            <a:endParaRPr sz="3200" b="1"/>
          </a:p>
        </p:txBody>
      </p:sp>
      <p:sp>
        <p:nvSpPr>
          <p:cNvPr id="104" name="Google Shape;104;p16"/>
          <p:cNvSpPr/>
          <p:nvPr/>
        </p:nvSpPr>
        <p:spPr>
          <a:xfrm rot="-1014973">
            <a:off x="1264704" y="226478"/>
            <a:ext cx="6578963" cy="4048128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 txBox="1"/>
          <p:nvPr/>
        </p:nvSpPr>
        <p:spPr>
          <a:xfrm rot="-1029229">
            <a:off x="1157758" y="720611"/>
            <a:ext cx="6110099" cy="712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</a:rPr>
              <a:t>We lack the data to make informed decisions about air quality.</a:t>
            </a:r>
            <a:endParaRPr sz="4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AB536-1606-9F4A-8E26-8A6AF08C9F9E}"/>
              </a:ext>
            </a:extLst>
          </p:cNvPr>
          <p:cNvSpPr txBox="1"/>
          <p:nvPr/>
        </p:nvSpPr>
        <p:spPr>
          <a:xfrm>
            <a:off x="2741705" y="4796288"/>
            <a:ext cx="5315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[3] S.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Steinle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Total Environment. Jan 2013. 183-193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311900"/>
            <a:ext cx="8520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Sensors are too expensive to cover all areas. 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2" name="Google Shape;112;p17"/>
          <p:cNvSpPr txBox="1"/>
          <p:nvPr/>
        </p:nvSpPr>
        <p:spPr>
          <a:xfrm>
            <a:off x="304550" y="1130675"/>
            <a:ext cx="82419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</a:rPr>
              <a:t>We strategically placed sensors and use a model to interpolate between them.</a:t>
            </a: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850" y="2336650"/>
            <a:ext cx="2253308" cy="250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52581AA-1E1C-754E-80E1-0060B94101A6}"/>
              </a:ext>
            </a:extLst>
          </p:cNvPr>
          <p:cNvGrpSpPr/>
          <p:nvPr/>
        </p:nvGrpSpPr>
        <p:grpSpPr>
          <a:xfrm>
            <a:off x="882978" y="2241994"/>
            <a:ext cx="7246414" cy="2773420"/>
            <a:chOff x="882978" y="2241994"/>
            <a:chExt cx="7246414" cy="2773420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t="11735" r="11470" b="35632"/>
            <a:stretch/>
          </p:blipFill>
          <p:spPr>
            <a:xfrm>
              <a:off x="882978" y="2242159"/>
              <a:ext cx="6544955" cy="2773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14;p17">
              <a:extLst>
                <a:ext uri="{FF2B5EF4-FFF2-40B4-BE49-F238E27FC236}">
                  <a16:creationId xmlns:a16="http://schemas.microsoft.com/office/drawing/2014/main" id="{94AF4A2C-0355-CD4E-B47D-0325C9E972F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90935" t="13484" r="104" b="43492"/>
            <a:stretch/>
          </p:blipFill>
          <p:spPr>
            <a:xfrm>
              <a:off x="7327726" y="2241994"/>
              <a:ext cx="801666" cy="27676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89A28B-7068-D045-9746-A4DAE00F5905}"/>
              </a:ext>
            </a:extLst>
          </p:cNvPr>
          <p:cNvSpPr/>
          <p:nvPr/>
        </p:nvSpPr>
        <p:spPr>
          <a:xfrm>
            <a:off x="6965197" y="3294345"/>
            <a:ext cx="1669038" cy="156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6936D-DC61-4545-B8EE-DA9828C8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00" y="299829"/>
            <a:ext cx="3364267" cy="4026767"/>
          </a:xfrm>
        </p:spPr>
        <p:txBody>
          <a:bodyPr/>
          <a:lstStyle/>
          <a:p>
            <a:r>
              <a:rPr lang="en-US" b="1" dirty="0"/>
              <a:t>The past workflow </a:t>
            </a:r>
            <a:r>
              <a:rPr lang="en-US" b="1" dirty="0">
                <a:solidFill>
                  <a:srgbClr val="C00000"/>
                </a:solidFill>
              </a:rPr>
              <a:t>failed</a:t>
            </a:r>
            <a:r>
              <a:rPr lang="en-US" b="1" dirty="0"/>
              <a:t> to help engineers </a:t>
            </a:r>
            <a:r>
              <a:rPr lang="en-US" b="1" dirty="0">
                <a:solidFill>
                  <a:srgbClr val="C00000"/>
                </a:solidFill>
              </a:rPr>
              <a:t>understand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96D02-F5C6-4D4E-A3E7-64163241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0" y="3124721"/>
            <a:ext cx="2017087" cy="144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18BC4-8670-FC45-8056-D3AF854A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12" y="3661098"/>
            <a:ext cx="1719941" cy="82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D5FAF-8A22-6043-A860-27ABE2744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0"/>
          <a:stretch/>
        </p:blipFill>
        <p:spPr>
          <a:xfrm>
            <a:off x="4978331" y="1842122"/>
            <a:ext cx="1986866" cy="1284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344128-372E-2B46-8872-910D3A625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118" y="409145"/>
            <a:ext cx="2328263" cy="95974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CE18E79-C1B0-F841-8254-931156259EB5}"/>
              </a:ext>
            </a:extLst>
          </p:cNvPr>
          <p:cNvGrpSpPr/>
          <p:nvPr/>
        </p:nvGrpSpPr>
        <p:grpSpPr>
          <a:xfrm>
            <a:off x="5152437" y="3182790"/>
            <a:ext cx="1573683" cy="1464696"/>
            <a:chOff x="5154639" y="3172019"/>
            <a:chExt cx="1573683" cy="14646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809AE2-CF7E-4248-ABE3-DC41A2F82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3515"/>
            <a:stretch/>
          </p:blipFill>
          <p:spPr>
            <a:xfrm>
              <a:off x="6188623" y="3172019"/>
              <a:ext cx="539699" cy="11545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77C8C5-2B99-E542-AF49-0F10E8F8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4639" y="3191271"/>
              <a:ext cx="634709" cy="1445444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821EFBF-B1E4-1F4C-ABF2-D8A64D5C7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187" y="1344617"/>
            <a:ext cx="299152" cy="52177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205B286-8F0A-C54F-BF89-0ACD15EB1361}"/>
              </a:ext>
            </a:extLst>
          </p:cNvPr>
          <p:cNvGrpSpPr/>
          <p:nvPr/>
        </p:nvGrpSpPr>
        <p:grpSpPr>
          <a:xfrm>
            <a:off x="5635577" y="4281278"/>
            <a:ext cx="690628" cy="968648"/>
            <a:chOff x="5635577" y="4281278"/>
            <a:chExt cx="690628" cy="9686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15A80F-4CA5-7C47-BE14-B3EC733B4F57}"/>
                </a:ext>
              </a:extLst>
            </p:cNvPr>
            <p:cNvSpPr/>
            <p:nvPr/>
          </p:nvSpPr>
          <p:spPr>
            <a:xfrm>
              <a:off x="5708287" y="4326596"/>
              <a:ext cx="56938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?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51E670-1A25-5E40-93B8-51709E60C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5577" y="4281278"/>
              <a:ext cx="690628" cy="25937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4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60613-7959-5D44-AD9E-BCE9FE251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8" b="20736"/>
          <a:stretch/>
        </p:blipFill>
        <p:spPr>
          <a:xfrm>
            <a:off x="1266040" y="0"/>
            <a:ext cx="696356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9676D4-9B64-5141-9B77-9E0B6A75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41" y="0"/>
            <a:ext cx="6963560" cy="516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4E65B-FF3C-8C4F-9C13-4D795643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24" y="587953"/>
            <a:ext cx="7551683" cy="41538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FBCC06-3F16-C743-B208-24024516562A}"/>
              </a:ext>
            </a:extLst>
          </p:cNvPr>
          <p:cNvGrpSpPr/>
          <p:nvPr/>
        </p:nvGrpSpPr>
        <p:grpSpPr>
          <a:xfrm>
            <a:off x="1266039" y="560253"/>
            <a:ext cx="6685909" cy="4048128"/>
            <a:chOff x="1157758" y="226478"/>
            <a:chExt cx="6685909" cy="4048128"/>
          </a:xfrm>
        </p:grpSpPr>
        <p:sp>
          <p:nvSpPr>
            <p:cNvPr id="7" name="Google Shape;104;p16">
              <a:extLst>
                <a:ext uri="{FF2B5EF4-FFF2-40B4-BE49-F238E27FC236}">
                  <a16:creationId xmlns:a16="http://schemas.microsoft.com/office/drawing/2014/main" id="{F607F3D0-0C04-9241-8A52-7B411271F845}"/>
                </a:ext>
              </a:extLst>
            </p:cNvPr>
            <p:cNvSpPr/>
            <p:nvPr/>
          </p:nvSpPr>
          <p:spPr>
            <a:xfrm rot="-1014973">
              <a:off x="1264704" y="226478"/>
              <a:ext cx="6578963" cy="4048128"/>
            </a:xfrm>
            <a:prstGeom prst="rect">
              <a:avLst/>
            </a:prstGeom>
            <a:solidFill>
              <a:srgbClr val="A61C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;p16">
              <a:extLst>
                <a:ext uri="{FF2B5EF4-FFF2-40B4-BE49-F238E27FC236}">
                  <a16:creationId xmlns:a16="http://schemas.microsoft.com/office/drawing/2014/main" id="{39F4B401-C612-C04A-9576-AF112D6A022A}"/>
                </a:ext>
              </a:extLst>
            </p:cNvPr>
            <p:cNvSpPr txBox="1"/>
            <p:nvPr/>
          </p:nvSpPr>
          <p:spPr>
            <a:xfrm rot="20570771">
              <a:off x="1157758" y="720611"/>
              <a:ext cx="6110099" cy="712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 b="1" dirty="0">
                  <a:solidFill>
                    <a:srgbClr val="FFFFFF"/>
                  </a:solidFill>
                </a:rPr>
                <a:t>Engineers had no way of interfacing with the data in a reasonable way.</a:t>
              </a:r>
              <a:endParaRPr sz="48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2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7582-BDCF-7F42-8D5F-AFA36C8C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2" y="388307"/>
            <a:ext cx="3438707" cy="4471792"/>
          </a:xfrm>
        </p:spPr>
        <p:txBody>
          <a:bodyPr/>
          <a:lstStyle/>
          <a:p>
            <a:r>
              <a:rPr lang="en-US" b="1" dirty="0"/>
              <a:t>I built AQ Explorer to connect the model engineer to the ‘events’ in the data.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6E2967-B455-D242-8CB3-5F533DC4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19" y="0"/>
            <a:ext cx="50933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14C6-4480-C24C-BA75-5A39A698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0" y="1485144"/>
            <a:ext cx="8520600" cy="572700"/>
          </a:xfrm>
        </p:spPr>
        <p:txBody>
          <a:bodyPr/>
          <a:lstStyle/>
          <a:p>
            <a:r>
              <a:rPr lang="en-US" b="1" dirty="0"/>
              <a:t>AQ Explorer automates spike detection using a peak detection algorithm.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C7BD60-FCE7-3A4A-8783-1C40135B31D3}"/>
              </a:ext>
            </a:extLst>
          </p:cNvPr>
          <p:cNvSpPr txBox="1">
            <a:spLocks/>
          </p:cNvSpPr>
          <p:nvPr/>
        </p:nvSpPr>
        <p:spPr>
          <a:xfrm>
            <a:off x="374330" y="3093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AQ Explorer obtains sensor data and model estimates.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498924-8404-9B46-B199-E57C3AB062CB}"/>
              </a:ext>
            </a:extLst>
          </p:cNvPr>
          <p:cNvGrpSpPr/>
          <p:nvPr/>
        </p:nvGrpSpPr>
        <p:grpSpPr>
          <a:xfrm>
            <a:off x="374330" y="2941981"/>
            <a:ext cx="8520600" cy="2018761"/>
            <a:chOff x="374330" y="2941981"/>
            <a:chExt cx="8520600" cy="201876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08C9BF-81F5-4F44-A956-F30236DA3DB3}"/>
                </a:ext>
              </a:extLst>
            </p:cNvPr>
            <p:cNvSpPr txBox="1">
              <a:spLocks/>
            </p:cNvSpPr>
            <p:nvPr/>
          </p:nvSpPr>
          <p:spPr>
            <a:xfrm>
              <a:off x="374330" y="2941981"/>
              <a:ext cx="8520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/>
                <a:t>AQ Explorer displays results to engineer.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9DB4E2-A75D-954A-8A87-2BCD00D2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5819" y="3639942"/>
              <a:ext cx="6007100" cy="132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9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10557</TotalTime>
  <Words>647</Words>
  <Application>Microsoft Macintosh PowerPoint</Application>
  <PresentationFormat>On-screen Show (16:9)</PresentationFormat>
  <Paragraphs>62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Tahoma</vt:lpstr>
      <vt:lpstr>Simple Light</vt:lpstr>
      <vt:lpstr>Air Quality and U: Improving Air Quality Monitoring in SLC</vt:lpstr>
      <vt:lpstr>Poor Air Quality Causes Irreversible Damage to Cardiac and Respiratory Health.1</vt:lpstr>
      <vt:lpstr>PowerPoint Presentation</vt:lpstr>
      <vt:lpstr>PowerPoint Presentation</vt:lpstr>
      <vt:lpstr>Sensors are too expensive to cover all areas.   </vt:lpstr>
      <vt:lpstr>The past workflow failed to help engineers understand the data.</vt:lpstr>
      <vt:lpstr>PowerPoint Presentation</vt:lpstr>
      <vt:lpstr>I built AQ Explorer to connect the model engineer to the ‘events’ in the data.</vt:lpstr>
      <vt:lpstr>AQ Explorer automates spike detection using a peak detection algorithm.</vt:lpstr>
      <vt:lpstr>AQ Explorer is a tool created to find these air quality events and display model data.</vt:lpstr>
      <vt:lpstr>Verification testing was completed to ensure proper functionality.</vt:lpstr>
      <vt:lpstr>AQ Explorer indicated failed server.</vt:lpstr>
      <vt:lpstr>AQ Explorer revealed that the model ‘pre-predicts’ large events.</vt:lpstr>
      <vt:lpstr>AQ Explorer indicated faulty sensors.</vt:lpstr>
      <vt:lpstr>A lot of faulty sensors. </vt:lpstr>
      <vt:lpstr>AQ Explorer can demonstrate inversions.</vt:lpstr>
      <vt:lpstr>AQ Explorer can also demonstrate forest fires.</vt:lpstr>
      <vt:lpstr>Future work involves the development of a suite of tools. </vt:lpstr>
      <vt:lpstr>AQ Path Explorer is a public facing tool allowing you to analyze data along routes or places.</vt:lpstr>
      <vt:lpstr>AQ Path Explorer will also be used for color scale comparisons. </vt:lpstr>
      <vt:lpstr>Statistical Pollution Explorer focuses on correlations between pollution an other variables.</vt:lpstr>
      <vt:lpstr>Better data means better outcomes.</vt:lpstr>
      <vt:lpstr>PowerPoint Presentation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and U: Improving Air Quality Monitoring in SLC</dc:title>
  <cp:lastModifiedBy>Dylan Wootton</cp:lastModifiedBy>
  <cp:revision>36</cp:revision>
  <dcterms:modified xsi:type="dcterms:W3CDTF">2019-02-20T20:56:49Z</dcterms:modified>
</cp:coreProperties>
</file>